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32"/>
  </p:notesMasterIdLst>
  <p:sldIdLst>
    <p:sldId id="256" r:id="rId2"/>
    <p:sldId id="273" r:id="rId3"/>
    <p:sldId id="274" r:id="rId4"/>
    <p:sldId id="275" r:id="rId5"/>
    <p:sldId id="277" r:id="rId6"/>
    <p:sldId id="278" r:id="rId7"/>
    <p:sldId id="283" r:id="rId8"/>
    <p:sldId id="260" r:id="rId9"/>
    <p:sldId id="282" r:id="rId10"/>
    <p:sldId id="280" r:id="rId11"/>
    <p:sldId id="285" r:id="rId12"/>
    <p:sldId id="289" r:id="rId13"/>
    <p:sldId id="281" r:id="rId14"/>
    <p:sldId id="288" r:id="rId15"/>
    <p:sldId id="287" r:id="rId16"/>
    <p:sldId id="290" r:id="rId17"/>
    <p:sldId id="291" r:id="rId18"/>
    <p:sldId id="259" r:id="rId19"/>
    <p:sldId id="292" r:id="rId20"/>
    <p:sldId id="269" r:id="rId21"/>
    <p:sldId id="271" r:id="rId22"/>
    <p:sldId id="261" r:id="rId23"/>
    <p:sldId id="284" r:id="rId24"/>
    <p:sldId id="268" r:id="rId25"/>
    <p:sldId id="257" r:id="rId26"/>
    <p:sldId id="265" r:id="rId27"/>
    <p:sldId id="266" r:id="rId28"/>
    <p:sldId id="270" r:id="rId29"/>
    <p:sldId id="267" r:id="rId30"/>
    <p:sldId id="27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BC4C1"/>
    <a:srgbClr val="939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7" autoAdjust="0"/>
    <p:restoredTop sz="94248" autoAdjust="0"/>
  </p:normalViewPr>
  <p:slideViewPr>
    <p:cSldViewPr snapToGrid="0">
      <p:cViewPr>
        <p:scale>
          <a:sx n="102" d="100"/>
          <a:sy n="102" d="100"/>
        </p:scale>
        <p:origin x="14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A1866-EF22-4C0C-80FC-CDBA2A6A1ECD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5294A-E467-4A8C-A0D4-F479A7196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2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38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8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353800" y="223770"/>
            <a:ext cx="648000" cy="425455"/>
            <a:chOff x="5404661" y="1633855"/>
            <a:chExt cx="3485322" cy="209260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404661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855829" y="1633855"/>
              <a:ext cx="0" cy="2092601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 flipH="1" flipV="1">
            <a:off x="190200" y="6296020"/>
            <a:ext cx="648000" cy="425455"/>
            <a:chOff x="5404661" y="1633855"/>
            <a:chExt cx="3485322" cy="209260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404661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855829" y="1633855"/>
              <a:ext cx="0" cy="2092601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5052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图片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microsoft.com/office/2007/relationships/hdphoto" Target="../media/hdphoto5.wdp"/><Relationship Id="rId5" Type="http://schemas.microsoft.com/office/2007/relationships/hdphoto" Target="../media/hdphoto6.wdp"/><Relationship Id="rId6" Type="http://schemas.microsoft.com/office/2007/relationships/hdphoto" Target="../media/hdphoto7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0.png"/><Relationship Id="rId5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10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pppt.com/" TargetMode="External"/><Relationship Id="rId4" Type="http://schemas.openxmlformats.org/officeDocument/2006/relationships/hyperlink" Target="http://www.ypppt.com/moban/" TargetMode="External"/><Relationship Id="rId5" Type="http://schemas.openxmlformats.org/officeDocument/2006/relationships/hyperlink" Target="http://www.ypppt.com/jieri/" TargetMode="External"/><Relationship Id="rId6" Type="http://schemas.openxmlformats.org/officeDocument/2006/relationships/hyperlink" Target="http://www.ypppt.com/beijing/" TargetMode="External"/><Relationship Id="rId7" Type="http://schemas.openxmlformats.org/officeDocument/2006/relationships/hyperlink" Target="http://www.ypppt.com/tubiao/" TargetMode="External"/><Relationship Id="rId8" Type="http://schemas.openxmlformats.org/officeDocument/2006/relationships/hyperlink" Target="http://www.ypppt.com/sucai/" TargetMode="External"/><Relationship Id="rId9" Type="http://schemas.openxmlformats.org/officeDocument/2006/relationships/hyperlink" Target="http://www.ypppt.com/jiaochen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4363378" y="3331086"/>
            <a:ext cx="34652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并发编程技术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3648000" y="4053114"/>
            <a:ext cx="4896000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5" y="4244158"/>
            <a:ext cx="510724" cy="5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48439" y="2254777"/>
            <a:ext cx="4143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从使用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Stop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到使用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Interrupt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3081" y="3183791"/>
            <a:ext cx="312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Interrupt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的两种调用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3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8781" y="2254777"/>
            <a:ext cx="8042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Wait,Notify,NotifyAll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类似于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C#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Wait,Pulse,PulseAll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92599" y="317126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为什么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要用这一组合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92607" y="40000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内部原理及状态切换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829" y="500424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这一组合会产生死锁吗？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444465" y="3639925"/>
            <a:ext cx="24384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63664" y="4868793"/>
            <a:ext cx="24384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916543" y="3776319"/>
            <a:ext cx="24384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299" y="2547451"/>
            <a:ext cx="2438400" cy="124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8864" y="1086373"/>
            <a:ext cx="1107997" cy="64633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死锁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9577" y="2362785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94795" y="402928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09577" y="5928728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84758" y="4029287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49534" y="2254777"/>
            <a:ext cx="3741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过时的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Suspend,Resume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6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77430" y="2618032"/>
            <a:ext cx="2359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Join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的内部实现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42112" y="2618032"/>
            <a:ext cx="5430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Synchorinized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关键字出现的三个位置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29802" y="2142043"/>
            <a:ext cx="3877985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守护线程：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进程中只有守护线程时，进程结束。</a:t>
            </a:r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Yield:</a:t>
            </a:r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线程优先级：</a:t>
            </a:r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9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64184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4958807" y="4312218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并发包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64183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4787461" y="2435076"/>
            <a:ext cx="2080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PART.2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572752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5239490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5853057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583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29802" y="2142043"/>
            <a:ext cx="29662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ConcurrencyMap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18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1064" y="1750416"/>
            <a:ext cx="269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是假的泛型</a:t>
            </a:r>
            <a:endParaRPr 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75728" y="3293016"/>
            <a:ext cx="30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Java8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Lamda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写起来麻烦</a:t>
            </a:r>
            <a:endParaRPr 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3255" y="2520822"/>
            <a:ext cx="5259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async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await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那样好用的东东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1833" y="3928278"/>
            <a:ext cx="242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struct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，很坑</a:t>
            </a:r>
            <a:endParaRPr 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7480" y="4532762"/>
            <a:ext cx="19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16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var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，很坑</a:t>
            </a:r>
            <a:endParaRPr 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783" y="5106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。。。。。</a:t>
            </a:r>
            <a:endParaRPr 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1" b="99197" l="10000" r="949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41" y="2387878"/>
            <a:ext cx="3616112" cy="3397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2885" y="1750416"/>
            <a:ext cx="3056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没有扩展方法</a:t>
            </a:r>
            <a:endParaRPr 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23675" y="2414955"/>
            <a:ext cx="4344651" cy="202809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5593299" y="313661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flipV="1">
            <a:off x="5950702" y="3436145"/>
            <a:ext cx="648000" cy="264715"/>
            <a:chOff x="5481510" y="1740050"/>
            <a:chExt cx="3485322" cy="130200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889983" y="1742711"/>
              <a:ext cx="0" cy="129934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/>
          <p:cNvGrpSpPr/>
          <p:nvPr/>
        </p:nvGrpSpPr>
        <p:grpSpPr>
          <a:xfrm flipH="1">
            <a:off x="5593299" y="3138657"/>
            <a:ext cx="648000" cy="264715"/>
            <a:chOff x="5481510" y="1740050"/>
            <a:chExt cx="3485322" cy="130200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889983" y="1742711"/>
              <a:ext cx="0" cy="129934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007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13698 0.10602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5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13685 -0.10555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-5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795" b="34878"/>
          <a:stretch/>
        </p:blipFill>
        <p:spPr>
          <a:xfrm>
            <a:off x="1466837" y="1549540"/>
            <a:ext cx="4519947" cy="3836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49071" y="1549540"/>
            <a:ext cx="4548523" cy="385841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8131259" y="3484879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7" y="1549540"/>
            <a:ext cx="1420797" cy="1420797"/>
          </a:xfrm>
          <a:prstGeom prst="rect">
            <a:avLst/>
          </a:prstGeom>
        </p:spPr>
      </p:pic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8041339" y="2856539"/>
            <a:ext cx="17782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3301452" y="3020817"/>
            <a:ext cx="648000" cy="468000"/>
            <a:chOff x="5481510" y="1669774"/>
            <a:chExt cx="3485322" cy="230186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组合 47"/>
          <p:cNvGrpSpPr/>
          <p:nvPr/>
        </p:nvGrpSpPr>
        <p:grpSpPr>
          <a:xfrm flipH="1">
            <a:off x="3301452" y="3016879"/>
            <a:ext cx="648000" cy="468000"/>
            <a:chOff x="5481510" y="1669774"/>
            <a:chExt cx="3485322" cy="230186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组合 50"/>
          <p:cNvGrpSpPr/>
          <p:nvPr/>
        </p:nvGrpSpPr>
        <p:grpSpPr>
          <a:xfrm flipH="1" flipV="1">
            <a:off x="8566733" y="3031929"/>
            <a:ext cx="648000" cy="468000"/>
            <a:chOff x="5481510" y="1669774"/>
            <a:chExt cx="3485322" cy="230186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8581021" y="3029579"/>
            <a:ext cx="648000" cy="468000"/>
            <a:chOff x="5481510" y="1669774"/>
            <a:chExt cx="3485322" cy="230186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8112948" y="4025291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6"/>
          <p:cNvSpPr txBox="1">
            <a:spLocks noChangeArrowheads="1"/>
          </p:cNvSpPr>
          <p:nvPr/>
        </p:nvSpPr>
        <p:spPr bwMode="auto">
          <a:xfrm>
            <a:off x="8138401" y="4563648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18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16927 0.27639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38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15157 -0.21551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1078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16146 -0.21944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09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5769 0.27662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38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27" grpId="0"/>
      <p:bldP spid="44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76799" y="1752738"/>
            <a:ext cx="6320795" cy="3858419"/>
            <a:chOff x="3388855" y="1752738"/>
            <a:chExt cx="5476357" cy="3588010"/>
          </a:xfrm>
        </p:grpSpPr>
        <p:sp>
          <p:nvSpPr>
            <p:cNvPr id="9" name="矩形 8"/>
            <p:cNvSpPr/>
            <p:nvPr/>
          </p:nvSpPr>
          <p:spPr>
            <a:xfrm>
              <a:off x="4924357" y="1752738"/>
              <a:ext cx="3940855" cy="358801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3388855" y="1752738"/>
              <a:ext cx="1535502" cy="3588010"/>
            </a:xfrm>
            <a:prstGeom prst="triangle">
              <a:avLst>
                <a:gd name="adj" fmla="val 10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67612" y="1730693"/>
            <a:ext cx="4931856" cy="3858420"/>
            <a:chOff x="1467612" y="1730693"/>
            <a:chExt cx="4931856" cy="3858420"/>
          </a:xfrm>
        </p:grpSpPr>
        <p:grpSp>
          <p:nvGrpSpPr>
            <p:cNvPr id="16" name="组合 15"/>
            <p:cNvGrpSpPr/>
            <p:nvPr/>
          </p:nvGrpSpPr>
          <p:grpSpPr>
            <a:xfrm flipH="1" flipV="1">
              <a:off x="1467612" y="1730693"/>
              <a:ext cx="4931856" cy="3858420"/>
              <a:chOff x="2713855" y="1752738"/>
              <a:chExt cx="6151357" cy="358801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924357" y="1752738"/>
                <a:ext cx="3940855" cy="358801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2713855" y="1752739"/>
                <a:ext cx="2210502" cy="35880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extBox 16"/>
            <p:cNvSpPr txBox="1">
              <a:spLocks noChangeArrowheads="1"/>
            </p:cNvSpPr>
            <p:nvPr/>
          </p:nvSpPr>
          <p:spPr bwMode="auto">
            <a:xfrm>
              <a:off x="2919112" y="3459847"/>
              <a:ext cx="8219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配图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6871157" y="3058077"/>
            <a:ext cx="367843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84921" y="4270651"/>
            <a:ext cx="445090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6399468" y="2038536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6"/>
          <p:cNvSpPr txBox="1">
            <a:spLocks noChangeArrowheads="1"/>
          </p:cNvSpPr>
          <p:nvPr/>
        </p:nvSpPr>
        <p:spPr bwMode="auto">
          <a:xfrm>
            <a:off x="5838166" y="3254988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5408504" y="4467264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7210373" y="2238030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6281515" y="4675966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6855462" y="3352126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 flipV="1">
            <a:off x="5961133" y="3277302"/>
            <a:ext cx="648000" cy="468000"/>
            <a:chOff x="5481510" y="1669774"/>
            <a:chExt cx="3485322" cy="230186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72146" y="3260854"/>
            <a:ext cx="648000" cy="468000"/>
            <a:chOff x="5481510" y="1669774"/>
            <a:chExt cx="3485322" cy="230186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48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37552 -0.2238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76" y="-11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36861 0.27245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1361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4" grpId="0"/>
      <p:bldP spid="37" grpId="0"/>
      <p:bldP spid="3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4068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330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86877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60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50186" y="3577814"/>
            <a:ext cx="163268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3998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06962" y="3577814"/>
            <a:ext cx="1353077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806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653736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6809816" y="3577814"/>
            <a:ext cx="166781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3544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923474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9465703" y="3577814"/>
            <a:ext cx="165666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3" y="1849138"/>
            <a:ext cx="648000" cy="64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9" y="1849138"/>
            <a:ext cx="648000" cy="648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91" y="1849138"/>
            <a:ext cx="648000" cy="648000"/>
          </a:xfrm>
          <a:prstGeom prst="rect">
            <a:avLst/>
          </a:prstGeom>
        </p:spPr>
      </p:pic>
      <p:sp>
        <p:nvSpPr>
          <p:cNvPr id="56" name="TextBox 16"/>
          <p:cNvSpPr txBox="1">
            <a:spLocks noChangeArrowheads="1"/>
          </p:cNvSpPr>
          <p:nvPr/>
        </p:nvSpPr>
        <p:spPr bwMode="auto">
          <a:xfrm>
            <a:off x="117139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6583055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552" y="1849138"/>
            <a:ext cx="648000" cy="648000"/>
          </a:xfrm>
          <a:prstGeom prst="rect">
            <a:avLst/>
          </a:prstGeom>
        </p:spPr>
      </p:pic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926353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647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1576 -0.272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136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41237 0.29144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5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1" grpId="0"/>
      <p:bldP spid="14" grpId="0"/>
      <p:bldP spid="17" grpId="0"/>
      <p:bldP spid="24" grpId="0" animBg="1"/>
      <p:bldP spid="34" grpId="0"/>
      <p:bldP spid="35" grpId="0" animBg="1"/>
      <p:bldP spid="37" grpId="0"/>
      <p:bldP spid="56" grpId="0"/>
      <p:bldP spid="57" grpId="0"/>
      <p:bldP spid="59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71563" y="1306582"/>
            <a:ext cx="9958388" cy="467988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5511629" y="3694648"/>
            <a:ext cx="202219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5400000">
            <a:off x="2967999" y="3694648"/>
            <a:ext cx="3040032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5400000">
            <a:off x="6435099" y="3694648"/>
            <a:ext cx="3040032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6"/>
          <p:cNvSpPr txBox="1">
            <a:spLocks noChangeArrowheads="1"/>
          </p:cNvSpPr>
          <p:nvPr/>
        </p:nvSpPr>
        <p:spPr bwMode="auto">
          <a:xfrm>
            <a:off x="2154329" y="3694648"/>
            <a:ext cx="165760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>
            <a:off x="8821253" y="3693060"/>
            <a:ext cx="155935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16"/>
          <p:cNvSpPr txBox="1">
            <a:spLocks noChangeArrowheads="1"/>
          </p:cNvSpPr>
          <p:nvPr/>
        </p:nvSpPr>
        <p:spPr bwMode="auto">
          <a:xfrm>
            <a:off x="8835539" y="1750900"/>
            <a:ext cx="154506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" name="图片 47"/>
          <p:cNvPicPr preferRelativeResize="0">
            <a:picLocks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4" t="31299"/>
          <a:stretch/>
        </p:blipFill>
        <p:spPr>
          <a:xfrm>
            <a:off x="1985779" y="1898494"/>
            <a:ext cx="1748028" cy="174802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>
            <a:off x="5663835" y="3225060"/>
            <a:ext cx="648000" cy="468000"/>
            <a:chOff x="5481510" y="1669774"/>
            <a:chExt cx="3485322" cy="2301860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5654160" y="3226648"/>
            <a:ext cx="648000" cy="468000"/>
            <a:chOff x="5481510" y="1669774"/>
            <a:chExt cx="3485322" cy="2301860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任意多边形 18"/>
          <p:cNvSpPr/>
          <p:nvPr/>
        </p:nvSpPr>
        <p:spPr>
          <a:xfrm>
            <a:off x="5646000" y="2021059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900000" h="900000">
                <a:moveTo>
                  <a:pt x="678584" y="388730"/>
                </a:moveTo>
                <a:cubicBezTo>
                  <a:pt x="695253" y="388730"/>
                  <a:pt x="707953" y="394088"/>
                  <a:pt x="716684" y="404803"/>
                </a:cubicBezTo>
                <a:cubicBezTo>
                  <a:pt x="725415" y="415519"/>
                  <a:pt x="729781" y="430898"/>
                  <a:pt x="729781" y="450940"/>
                </a:cubicBezTo>
                <a:cubicBezTo>
                  <a:pt x="729781" y="470883"/>
                  <a:pt x="725415" y="486188"/>
                  <a:pt x="716684" y="496854"/>
                </a:cubicBezTo>
                <a:cubicBezTo>
                  <a:pt x="707953" y="507520"/>
                  <a:pt x="695253" y="512853"/>
                  <a:pt x="678584" y="512853"/>
                </a:cubicBezTo>
                <a:cubicBezTo>
                  <a:pt x="662411" y="512853"/>
                  <a:pt x="649538" y="507396"/>
                  <a:pt x="639963" y="496482"/>
                </a:cubicBezTo>
                <a:cubicBezTo>
                  <a:pt x="630389" y="485567"/>
                  <a:pt x="625601" y="470635"/>
                  <a:pt x="625601" y="451684"/>
                </a:cubicBezTo>
                <a:cubicBezTo>
                  <a:pt x="625601" y="432138"/>
                  <a:pt x="630339" y="416759"/>
                  <a:pt x="639814" y="405548"/>
                </a:cubicBezTo>
                <a:cubicBezTo>
                  <a:pt x="649290" y="394336"/>
                  <a:pt x="662213" y="388730"/>
                  <a:pt x="678584" y="388730"/>
                </a:cubicBezTo>
                <a:close/>
                <a:moveTo>
                  <a:pt x="485405" y="388730"/>
                </a:moveTo>
                <a:cubicBezTo>
                  <a:pt x="498006" y="388730"/>
                  <a:pt x="508622" y="393294"/>
                  <a:pt x="517254" y="402422"/>
                </a:cubicBezTo>
                <a:cubicBezTo>
                  <a:pt x="525886" y="411550"/>
                  <a:pt x="530153" y="422464"/>
                  <a:pt x="530054" y="435164"/>
                </a:cubicBezTo>
                <a:lnTo>
                  <a:pt x="530054" y="458084"/>
                </a:lnTo>
                <a:cubicBezTo>
                  <a:pt x="530153" y="473959"/>
                  <a:pt x="525688" y="487056"/>
                  <a:pt x="516659" y="497374"/>
                </a:cubicBezTo>
                <a:cubicBezTo>
                  <a:pt x="507630" y="507693"/>
                  <a:pt x="496022" y="512853"/>
                  <a:pt x="481833" y="512853"/>
                </a:cubicBezTo>
                <a:cubicBezTo>
                  <a:pt x="467744" y="512853"/>
                  <a:pt x="456433" y="507445"/>
                  <a:pt x="447900" y="496630"/>
                </a:cubicBezTo>
                <a:cubicBezTo>
                  <a:pt x="439368" y="485815"/>
                  <a:pt x="435101" y="471677"/>
                  <a:pt x="435101" y="454214"/>
                </a:cubicBezTo>
                <a:cubicBezTo>
                  <a:pt x="435101" y="433874"/>
                  <a:pt x="439516" y="417875"/>
                  <a:pt x="448347" y="406217"/>
                </a:cubicBezTo>
                <a:cubicBezTo>
                  <a:pt x="457177" y="394559"/>
                  <a:pt x="469530" y="388730"/>
                  <a:pt x="485405" y="388730"/>
                </a:cubicBezTo>
                <a:close/>
                <a:moveTo>
                  <a:pt x="297584" y="388730"/>
                </a:moveTo>
                <a:cubicBezTo>
                  <a:pt x="314253" y="388730"/>
                  <a:pt x="326953" y="394088"/>
                  <a:pt x="335684" y="404803"/>
                </a:cubicBezTo>
                <a:cubicBezTo>
                  <a:pt x="344415" y="415519"/>
                  <a:pt x="348781" y="430898"/>
                  <a:pt x="348781" y="450940"/>
                </a:cubicBezTo>
                <a:cubicBezTo>
                  <a:pt x="348781" y="470883"/>
                  <a:pt x="344415" y="486188"/>
                  <a:pt x="335684" y="496854"/>
                </a:cubicBezTo>
                <a:cubicBezTo>
                  <a:pt x="326953" y="507520"/>
                  <a:pt x="314253" y="512853"/>
                  <a:pt x="297584" y="512853"/>
                </a:cubicBezTo>
                <a:cubicBezTo>
                  <a:pt x="281411" y="512853"/>
                  <a:pt x="268538" y="507396"/>
                  <a:pt x="258963" y="496482"/>
                </a:cubicBezTo>
                <a:cubicBezTo>
                  <a:pt x="249389" y="485567"/>
                  <a:pt x="244601" y="470635"/>
                  <a:pt x="244601" y="451684"/>
                </a:cubicBezTo>
                <a:cubicBezTo>
                  <a:pt x="244601" y="432138"/>
                  <a:pt x="249339" y="416759"/>
                  <a:pt x="258814" y="405548"/>
                </a:cubicBezTo>
                <a:cubicBezTo>
                  <a:pt x="268290" y="394336"/>
                  <a:pt x="281213" y="388730"/>
                  <a:pt x="297584" y="388730"/>
                </a:cubicBezTo>
                <a:close/>
                <a:moveTo>
                  <a:pt x="680370" y="364620"/>
                </a:moveTo>
                <a:cubicBezTo>
                  <a:pt x="654375" y="364620"/>
                  <a:pt x="633787" y="372483"/>
                  <a:pt x="618606" y="388209"/>
                </a:cubicBezTo>
                <a:cubicBezTo>
                  <a:pt x="603426" y="403935"/>
                  <a:pt x="595836" y="425391"/>
                  <a:pt x="595836" y="452577"/>
                </a:cubicBezTo>
                <a:cubicBezTo>
                  <a:pt x="595836" y="477878"/>
                  <a:pt x="603178" y="498267"/>
                  <a:pt x="617862" y="513746"/>
                </a:cubicBezTo>
                <a:cubicBezTo>
                  <a:pt x="632547" y="529224"/>
                  <a:pt x="652192" y="536963"/>
                  <a:pt x="676798" y="536963"/>
                </a:cubicBezTo>
                <a:cubicBezTo>
                  <a:pt x="702000" y="536963"/>
                  <a:pt x="722092" y="528976"/>
                  <a:pt x="737074" y="513001"/>
                </a:cubicBezTo>
                <a:cubicBezTo>
                  <a:pt x="752056" y="497027"/>
                  <a:pt x="759547" y="476042"/>
                  <a:pt x="759547" y="450047"/>
                </a:cubicBezTo>
                <a:cubicBezTo>
                  <a:pt x="759547" y="423357"/>
                  <a:pt x="752527" y="402447"/>
                  <a:pt x="738487" y="387316"/>
                </a:cubicBezTo>
                <a:cubicBezTo>
                  <a:pt x="724448" y="372185"/>
                  <a:pt x="705076" y="364620"/>
                  <a:pt x="680370" y="364620"/>
                </a:cubicBezTo>
                <a:close/>
                <a:moveTo>
                  <a:pt x="480643" y="364620"/>
                </a:moveTo>
                <a:cubicBezTo>
                  <a:pt x="457822" y="364620"/>
                  <a:pt x="439566" y="372830"/>
                  <a:pt x="425874" y="389251"/>
                </a:cubicBezTo>
                <a:cubicBezTo>
                  <a:pt x="412182" y="405672"/>
                  <a:pt x="405336" y="427921"/>
                  <a:pt x="405336" y="456000"/>
                </a:cubicBezTo>
                <a:cubicBezTo>
                  <a:pt x="405336" y="480408"/>
                  <a:pt x="411537" y="500004"/>
                  <a:pt x="423939" y="514787"/>
                </a:cubicBezTo>
                <a:cubicBezTo>
                  <a:pt x="436341" y="529571"/>
                  <a:pt x="452861" y="536963"/>
                  <a:pt x="473499" y="536963"/>
                </a:cubicBezTo>
                <a:cubicBezTo>
                  <a:pt x="498304" y="536963"/>
                  <a:pt x="516957" y="526594"/>
                  <a:pt x="529458" y="505858"/>
                </a:cubicBezTo>
                <a:lnTo>
                  <a:pt x="530054" y="505858"/>
                </a:lnTo>
                <a:lnTo>
                  <a:pt x="530054" y="523271"/>
                </a:lnTo>
                <a:cubicBezTo>
                  <a:pt x="530054" y="565339"/>
                  <a:pt x="510061" y="586374"/>
                  <a:pt x="470076" y="586374"/>
                </a:cubicBezTo>
                <a:cubicBezTo>
                  <a:pt x="453209" y="586374"/>
                  <a:pt x="435597" y="581264"/>
                  <a:pt x="417242" y="571044"/>
                </a:cubicBezTo>
                <a:lnTo>
                  <a:pt x="417242" y="599173"/>
                </a:lnTo>
                <a:cubicBezTo>
                  <a:pt x="432323" y="606813"/>
                  <a:pt x="450083" y="610633"/>
                  <a:pt x="470522" y="610633"/>
                </a:cubicBezTo>
                <a:cubicBezTo>
                  <a:pt x="529657" y="610633"/>
                  <a:pt x="559224" y="580173"/>
                  <a:pt x="559224" y="519252"/>
                </a:cubicBezTo>
                <a:lnTo>
                  <a:pt x="559224" y="368489"/>
                </a:lnTo>
                <a:lnTo>
                  <a:pt x="530054" y="368489"/>
                </a:lnTo>
                <a:lnTo>
                  <a:pt x="530054" y="390814"/>
                </a:lnTo>
                <a:lnTo>
                  <a:pt x="529458" y="390814"/>
                </a:lnTo>
                <a:cubicBezTo>
                  <a:pt x="518842" y="373351"/>
                  <a:pt x="502570" y="364620"/>
                  <a:pt x="480643" y="364620"/>
                </a:cubicBezTo>
                <a:close/>
                <a:moveTo>
                  <a:pt x="299370" y="364620"/>
                </a:moveTo>
                <a:cubicBezTo>
                  <a:pt x="273375" y="364620"/>
                  <a:pt x="252787" y="372483"/>
                  <a:pt x="237606" y="388209"/>
                </a:cubicBezTo>
                <a:cubicBezTo>
                  <a:pt x="222426" y="403935"/>
                  <a:pt x="214836" y="425391"/>
                  <a:pt x="214836" y="452577"/>
                </a:cubicBezTo>
                <a:cubicBezTo>
                  <a:pt x="214836" y="477878"/>
                  <a:pt x="222178" y="498267"/>
                  <a:pt x="236862" y="513746"/>
                </a:cubicBezTo>
                <a:cubicBezTo>
                  <a:pt x="251547" y="529224"/>
                  <a:pt x="271192" y="536963"/>
                  <a:pt x="295798" y="536963"/>
                </a:cubicBezTo>
                <a:cubicBezTo>
                  <a:pt x="321000" y="536963"/>
                  <a:pt x="341092" y="528976"/>
                  <a:pt x="356074" y="513001"/>
                </a:cubicBezTo>
                <a:cubicBezTo>
                  <a:pt x="371056" y="497027"/>
                  <a:pt x="378547" y="476042"/>
                  <a:pt x="378547" y="450047"/>
                </a:cubicBezTo>
                <a:cubicBezTo>
                  <a:pt x="378547" y="423357"/>
                  <a:pt x="371527" y="402447"/>
                  <a:pt x="357487" y="387316"/>
                </a:cubicBezTo>
                <a:cubicBezTo>
                  <a:pt x="343448" y="372185"/>
                  <a:pt x="324076" y="364620"/>
                  <a:pt x="299370" y="364620"/>
                </a:cubicBezTo>
                <a:close/>
                <a:moveTo>
                  <a:pt x="139975" y="289462"/>
                </a:moveTo>
                <a:lnTo>
                  <a:pt x="139975" y="533093"/>
                </a:lnTo>
                <a:lnTo>
                  <a:pt x="169145" y="533093"/>
                </a:lnTo>
                <a:lnTo>
                  <a:pt x="169145" y="289462"/>
                </a:lnTo>
                <a:close/>
                <a:moveTo>
                  <a:pt x="450000" y="0"/>
                </a:moveTo>
                <a:cubicBezTo>
                  <a:pt x="698528" y="0"/>
                  <a:pt x="900000" y="201472"/>
                  <a:pt x="900000" y="450000"/>
                </a:cubicBezTo>
                <a:cubicBezTo>
                  <a:pt x="900000" y="698528"/>
                  <a:pt x="698528" y="900000"/>
                  <a:pt x="450000" y="900000"/>
                </a:cubicBezTo>
                <a:cubicBezTo>
                  <a:pt x="201472" y="900000"/>
                  <a:pt x="0" y="698528"/>
                  <a:pt x="0" y="450000"/>
                </a:cubicBezTo>
                <a:cubicBezTo>
                  <a:pt x="0" y="201472"/>
                  <a:pt x="201472" y="0"/>
                  <a:pt x="450000" y="0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37657 -0.279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8" y="-1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38777 0.3342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1671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41" grpId="0"/>
      <p:bldP spid="42" grpId="0"/>
      <p:bldP spid="47" grpId="0"/>
      <p:bldP spid="49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645624" y="3476759"/>
            <a:ext cx="788505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H="1">
            <a:off x="3362698" y="3476759"/>
            <a:ext cx="445090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98959" y="2187566"/>
            <a:ext cx="2615861" cy="2573613"/>
            <a:chOff x="4298959" y="2187566"/>
            <a:chExt cx="2615861" cy="2573613"/>
          </a:xfrm>
        </p:grpSpPr>
        <p:sp>
          <p:nvSpPr>
            <p:cNvPr id="2" name="饼形 1"/>
            <p:cNvSpPr/>
            <p:nvPr/>
          </p:nvSpPr>
          <p:spPr>
            <a:xfrm>
              <a:off x="4298959" y="2187566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饼形 27"/>
            <p:cNvSpPr/>
            <p:nvPr/>
          </p:nvSpPr>
          <p:spPr>
            <a:xfrm flipH="1">
              <a:off x="4622194" y="2187566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饼形 28"/>
            <p:cNvSpPr/>
            <p:nvPr/>
          </p:nvSpPr>
          <p:spPr>
            <a:xfrm flipH="1" flipV="1">
              <a:off x="4622194" y="2468553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flipV="1">
              <a:off x="4298959" y="2468553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4664688" y="2487886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6"/>
          <p:cNvSpPr txBox="1">
            <a:spLocks noChangeArrowheads="1"/>
          </p:cNvSpPr>
          <p:nvPr/>
        </p:nvSpPr>
        <p:spPr bwMode="auto">
          <a:xfrm>
            <a:off x="5984188" y="2487886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4665107" y="3757747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5984188" y="3757747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2033676" y="1459610"/>
            <a:ext cx="229044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6957314" y="1459610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1468517" y="4342212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6987620" y="4342212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124163" y="2470873"/>
            <a:ext cx="2523358" cy="2523858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弧形 39"/>
          <p:cNvSpPr>
            <a:spLocks noChangeAspect="1"/>
          </p:cNvSpPr>
          <p:nvPr/>
        </p:nvSpPr>
        <p:spPr>
          <a:xfrm rot="17057878">
            <a:off x="1437066" y="1797052"/>
            <a:ext cx="3866750" cy="3866738"/>
          </a:xfrm>
          <a:prstGeom prst="arc">
            <a:avLst>
              <a:gd name="adj1" fmla="val 9578001"/>
              <a:gd name="adj2" fmla="val 20725947"/>
            </a:avLst>
          </a:prstGeom>
          <a:ln w="444500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5525655" y="1697726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74" y="2858644"/>
            <a:ext cx="1523734" cy="1523734"/>
          </a:xfrm>
          <a:prstGeom prst="rect">
            <a:avLst/>
          </a:prstGeom>
        </p:spPr>
      </p:pic>
      <p:sp>
        <p:nvSpPr>
          <p:cNvPr id="23" name="弧形 22"/>
          <p:cNvSpPr>
            <a:spLocks noChangeAspect="1"/>
          </p:cNvSpPr>
          <p:nvPr/>
        </p:nvSpPr>
        <p:spPr>
          <a:xfrm rot="16985329">
            <a:off x="1434873" y="1804421"/>
            <a:ext cx="3852000" cy="3852000"/>
          </a:xfrm>
          <a:prstGeom prst="arc">
            <a:avLst>
              <a:gd name="adj1" fmla="val 13944191"/>
              <a:gd name="adj2" fmla="val 17860254"/>
            </a:avLst>
          </a:prstGeom>
          <a:ln w="59055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>
            <a:spLocks noChangeAspect="1"/>
          </p:cNvSpPr>
          <p:nvPr/>
        </p:nvSpPr>
        <p:spPr>
          <a:xfrm>
            <a:off x="1628840" y="1804421"/>
            <a:ext cx="3866400" cy="3866400"/>
          </a:xfrm>
          <a:prstGeom prst="arc">
            <a:avLst>
              <a:gd name="adj1" fmla="val 15795367"/>
              <a:gd name="adj2" fmla="val 5382213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>
            <a:off x="3886588" y="1679310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74220" y="146340"/>
                </a:moveTo>
                <a:lnTo>
                  <a:pt x="205028" y="166432"/>
                </a:lnTo>
                <a:lnTo>
                  <a:pt x="205028" y="189035"/>
                </a:lnTo>
                <a:lnTo>
                  <a:pt x="249733" y="176101"/>
                </a:lnTo>
                <a:lnTo>
                  <a:pt x="249733" y="323776"/>
                </a:lnTo>
                <a:lnTo>
                  <a:pt x="206159" y="323776"/>
                </a:lnTo>
                <a:lnTo>
                  <a:pt x="206159" y="344998"/>
                </a:lnTo>
                <a:lnTo>
                  <a:pt x="317668" y="344998"/>
                </a:lnTo>
                <a:lnTo>
                  <a:pt x="317668" y="323776"/>
                </a:lnTo>
                <a:lnTo>
                  <a:pt x="274220" y="323776"/>
                </a:ln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4323176" y="1919603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6"/>
          <p:cNvSpPr txBox="1">
            <a:spLocks noChangeArrowheads="1"/>
          </p:cNvSpPr>
          <p:nvPr/>
        </p:nvSpPr>
        <p:spPr bwMode="auto">
          <a:xfrm>
            <a:off x="6697719" y="2719351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5089068" y="2755427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62797" y="149081"/>
                </a:moveTo>
                <a:cubicBezTo>
                  <a:pt x="242454" y="149081"/>
                  <a:pt x="224622" y="154982"/>
                  <a:pt x="209302" y="166786"/>
                </a:cubicBezTo>
                <a:lnTo>
                  <a:pt x="209302" y="191776"/>
                </a:lnTo>
                <a:cubicBezTo>
                  <a:pt x="225041" y="177042"/>
                  <a:pt x="241575" y="169675"/>
                  <a:pt x="258904" y="169675"/>
                </a:cubicBezTo>
                <a:cubicBezTo>
                  <a:pt x="270624" y="169675"/>
                  <a:pt x="279582" y="172626"/>
                  <a:pt x="285777" y="178528"/>
                </a:cubicBezTo>
                <a:cubicBezTo>
                  <a:pt x="291972" y="184430"/>
                  <a:pt x="295069" y="192906"/>
                  <a:pt x="295069" y="203956"/>
                </a:cubicBezTo>
                <a:cubicBezTo>
                  <a:pt x="295069" y="213667"/>
                  <a:pt x="292432" y="223064"/>
                  <a:pt x="287158" y="232148"/>
                </a:cubicBezTo>
                <a:cubicBezTo>
                  <a:pt x="281884" y="241231"/>
                  <a:pt x="271461" y="253558"/>
                  <a:pt x="255890" y="269129"/>
                </a:cubicBezTo>
                <a:lnTo>
                  <a:pt x="199382" y="325512"/>
                </a:lnTo>
                <a:lnTo>
                  <a:pt x="199382" y="346859"/>
                </a:lnTo>
                <a:lnTo>
                  <a:pt x="317673" y="346859"/>
                </a:lnTo>
                <a:lnTo>
                  <a:pt x="317673" y="325009"/>
                </a:lnTo>
                <a:lnTo>
                  <a:pt x="228515" y="325009"/>
                </a:lnTo>
                <a:lnTo>
                  <a:pt x="228515" y="324507"/>
                </a:lnTo>
                <a:lnTo>
                  <a:pt x="272843" y="281184"/>
                </a:lnTo>
                <a:cubicBezTo>
                  <a:pt x="290925" y="263269"/>
                  <a:pt x="303211" y="248514"/>
                  <a:pt x="309699" y="236919"/>
                </a:cubicBezTo>
                <a:cubicBezTo>
                  <a:pt x="316187" y="225325"/>
                  <a:pt x="319431" y="213500"/>
                  <a:pt x="319431" y="201445"/>
                </a:cubicBezTo>
                <a:cubicBezTo>
                  <a:pt x="319431" y="185455"/>
                  <a:pt x="314366" y="172730"/>
                  <a:pt x="304236" y="163270"/>
                </a:cubicBezTo>
                <a:cubicBezTo>
                  <a:pt x="294107" y="153810"/>
                  <a:pt x="280293" y="149081"/>
                  <a:pt x="262797" y="149081"/>
                </a:cubicBez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>
            <a:off x="5525656" y="2995720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"/>
          <p:cNvSpPr txBox="1">
            <a:spLocks noChangeArrowheads="1"/>
          </p:cNvSpPr>
          <p:nvPr/>
        </p:nvSpPr>
        <p:spPr bwMode="auto">
          <a:xfrm>
            <a:off x="6728136" y="4031599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5089068" y="4031599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56141" y="164405"/>
                </a:moveTo>
                <a:cubicBezTo>
                  <a:pt x="239147" y="164405"/>
                  <a:pt x="224288" y="168088"/>
                  <a:pt x="211563" y="175455"/>
                </a:cubicBezTo>
                <a:lnTo>
                  <a:pt x="211563" y="198686"/>
                </a:lnTo>
                <a:cubicBezTo>
                  <a:pt x="223618" y="189477"/>
                  <a:pt x="236468" y="184873"/>
                  <a:pt x="250114" y="184873"/>
                </a:cubicBezTo>
                <a:cubicBezTo>
                  <a:pt x="273973" y="184873"/>
                  <a:pt x="285902" y="195547"/>
                  <a:pt x="285902" y="216894"/>
                </a:cubicBezTo>
                <a:cubicBezTo>
                  <a:pt x="285902" y="240000"/>
                  <a:pt x="270289" y="251553"/>
                  <a:pt x="239063" y="251553"/>
                </a:cubicBezTo>
                <a:lnTo>
                  <a:pt x="223618" y="251553"/>
                </a:lnTo>
                <a:lnTo>
                  <a:pt x="223618" y="271896"/>
                </a:lnTo>
                <a:lnTo>
                  <a:pt x="239817" y="271896"/>
                </a:lnTo>
                <a:cubicBezTo>
                  <a:pt x="275061" y="271896"/>
                  <a:pt x="292683" y="284202"/>
                  <a:pt x="292683" y="308814"/>
                </a:cubicBezTo>
                <a:cubicBezTo>
                  <a:pt x="292683" y="319865"/>
                  <a:pt x="288770" y="328676"/>
                  <a:pt x="280942" y="335248"/>
                </a:cubicBezTo>
                <a:cubicBezTo>
                  <a:pt x="273115" y="341819"/>
                  <a:pt x="262504" y="345105"/>
                  <a:pt x="249109" y="345105"/>
                </a:cubicBezTo>
                <a:cubicBezTo>
                  <a:pt x="232366" y="345105"/>
                  <a:pt x="217339" y="339957"/>
                  <a:pt x="204028" y="329660"/>
                </a:cubicBezTo>
                <a:lnTo>
                  <a:pt x="204028" y="355151"/>
                </a:lnTo>
                <a:cubicBezTo>
                  <a:pt x="215330" y="362016"/>
                  <a:pt x="230189" y="365448"/>
                  <a:pt x="248607" y="365448"/>
                </a:cubicBezTo>
                <a:cubicBezTo>
                  <a:pt x="269536" y="365448"/>
                  <a:pt x="286300" y="360090"/>
                  <a:pt x="298899" y="349375"/>
                </a:cubicBezTo>
                <a:cubicBezTo>
                  <a:pt x="311498" y="338659"/>
                  <a:pt x="317798" y="324553"/>
                  <a:pt x="317798" y="307056"/>
                </a:cubicBezTo>
                <a:cubicBezTo>
                  <a:pt x="317798" y="294499"/>
                  <a:pt x="313717" y="284013"/>
                  <a:pt x="305555" y="275600"/>
                </a:cubicBezTo>
                <a:cubicBezTo>
                  <a:pt x="297392" y="267187"/>
                  <a:pt x="286279" y="262226"/>
                  <a:pt x="272215" y="260720"/>
                </a:cubicBezTo>
                <a:lnTo>
                  <a:pt x="272215" y="260217"/>
                </a:lnTo>
                <a:cubicBezTo>
                  <a:pt x="298167" y="252934"/>
                  <a:pt x="311143" y="236568"/>
                  <a:pt x="311143" y="211118"/>
                </a:cubicBezTo>
                <a:cubicBezTo>
                  <a:pt x="311143" y="197305"/>
                  <a:pt x="306120" y="186066"/>
                  <a:pt x="296074" y="177401"/>
                </a:cubicBezTo>
                <a:cubicBezTo>
                  <a:pt x="286028" y="168737"/>
                  <a:pt x="272717" y="164405"/>
                  <a:pt x="256141" y="164405"/>
                </a:cubicBez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>
            <a:off x="5525656" y="4271892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6"/>
          <p:cNvSpPr txBox="1">
            <a:spLocks noChangeArrowheads="1"/>
          </p:cNvSpPr>
          <p:nvPr/>
        </p:nvSpPr>
        <p:spPr bwMode="auto">
          <a:xfrm>
            <a:off x="5495240" y="5291904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3917004" y="5285353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78996" y="191811"/>
                </a:moveTo>
                <a:lnTo>
                  <a:pt x="279498" y="191811"/>
                </a:lnTo>
                <a:cubicBezTo>
                  <a:pt x="279163" y="199346"/>
                  <a:pt x="278996" y="206001"/>
                  <a:pt x="278996" y="211777"/>
                </a:cubicBezTo>
                <a:lnTo>
                  <a:pt x="278996" y="293275"/>
                </a:lnTo>
                <a:lnTo>
                  <a:pt x="213697" y="293275"/>
                </a:lnTo>
                <a:lnTo>
                  <a:pt x="271587" y="206754"/>
                </a:lnTo>
                <a:cubicBezTo>
                  <a:pt x="275354" y="199973"/>
                  <a:pt x="277824" y="194992"/>
                  <a:pt x="278996" y="191811"/>
                </a:cubicBezTo>
                <a:close/>
                <a:moveTo>
                  <a:pt x="274349" y="168706"/>
                </a:moveTo>
                <a:lnTo>
                  <a:pt x="188331" y="296791"/>
                </a:lnTo>
                <a:lnTo>
                  <a:pt x="188331" y="312739"/>
                </a:lnTo>
                <a:lnTo>
                  <a:pt x="278996" y="312739"/>
                </a:lnTo>
                <a:lnTo>
                  <a:pt x="278996" y="363219"/>
                </a:lnTo>
                <a:lnTo>
                  <a:pt x="302855" y="363219"/>
                </a:lnTo>
                <a:lnTo>
                  <a:pt x="302855" y="312739"/>
                </a:lnTo>
                <a:lnTo>
                  <a:pt x="327718" y="312739"/>
                </a:lnTo>
                <a:lnTo>
                  <a:pt x="327718" y="293275"/>
                </a:lnTo>
                <a:lnTo>
                  <a:pt x="302855" y="293275"/>
                </a:lnTo>
                <a:lnTo>
                  <a:pt x="302855" y="168706"/>
                </a:ln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>
            <a:off x="4353592" y="5525646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39" grpId="0"/>
      <p:bldP spid="23" grpId="0" animBg="1"/>
      <p:bldP spid="24" grpId="0" animBg="1"/>
      <p:bldP spid="78" grpId="0" animBg="1"/>
      <p:bldP spid="55" grpId="0"/>
      <p:bldP spid="79" grpId="0" animBg="1"/>
      <p:bldP spid="67" grpId="0"/>
      <p:bldP spid="80" grpId="0" animBg="1"/>
      <p:bldP spid="71" grpId="0"/>
      <p:bldP spid="81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饼形 1"/>
          <p:cNvSpPr/>
          <p:nvPr/>
        </p:nvSpPr>
        <p:spPr>
          <a:xfrm>
            <a:off x="4532212" y="2321600"/>
            <a:ext cx="2796209" cy="2796209"/>
          </a:xfrm>
          <a:prstGeom prst="pie">
            <a:avLst>
              <a:gd name="adj1" fmla="val 14391868"/>
              <a:gd name="adj2" fmla="val 10187763"/>
            </a:avLst>
          </a:prstGeom>
          <a:solidFill>
            <a:srgbClr val="FFFFFF">
              <a:alpha val="5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 rot="17494740">
            <a:off x="4116003" y="2160998"/>
            <a:ext cx="2796209" cy="2796209"/>
          </a:xfrm>
          <a:prstGeom prst="pie">
            <a:avLst>
              <a:gd name="adj1" fmla="val 14391868"/>
              <a:gd name="adj2" fmla="val 18367689"/>
            </a:avLst>
          </a:prstGeom>
          <a:solidFill>
            <a:schemeClr val="tx1">
              <a:alpha val="3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4532212" y="304278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021037" y="2454812"/>
            <a:ext cx="1601175" cy="692259"/>
            <a:chOff x="685800" y="2286000"/>
            <a:chExt cx="1601175" cy="69225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857375" y="2286000"/>
              <a:ext cx="429600" cy="69225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85800" y="2286000"/>
              <a:ext cx="1171575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2936548" y="1654554"/>
            <a:ext cx="151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30%</a:t>
            </a:r>
            <a:endParaRPr lang="zh-CN" altLang="en-US" sz="4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flipH="1" flipV="1">
            <a:off x="6364485" y="4681157"/>
            <a:ext cx="1838494" cy="692259"/>
            <a:chOff x="448481" y="2286000"/>
            <a:chExt cx="1838494" cy="69225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857375" y="2286000"/>
              <a:ext cx="429600" cy="69225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48481" y="2286000"/>
              <a:ext cx="1417606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>
            <a:spLocks noChangeAspect="1"/>
          </p:cNvSpPr>
          <p:nvPr/>
        </p:nvSpPr>
        <p:spPr>
          <a:xfrm>
            <a:off x="6245909" y="4544020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6885987" y="4601172"/>
            <a:ext cx="151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en-US" altLang="zh-CN" sz="4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zh-CN" altLang="en-US" sz="4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4" grpId="0"/>
      <p:bldP spid="19" grpId="0" animBg="1"/>
      <p:bldP spid="20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心圆 3"/>
          <p:cNvSpPr>
            <a:spLocks noChangeAspect="1"/>
          </p:cNvSpPr>
          <p:nvPr/>
        </p:nvSpPr>
        <p:spPr>
          <a:xfrm>
            <a:off x="3653104" y="2044489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rot="8100000" flipH="1">
            <a:off x="4524439" y="3844489"/>
            <a:ext cx="2763665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空心弧 8"/>
          <p:cNvSpPr>
            <a:spLocks noChangeAspect="1"/>
          </p:cNvSpPr>
          <p:nvPr/>
        </p:nvSpPr>
        <p:spPr>
          <a:xfrm rot="7773909">
            <a:off x="3653104" y="2044489"/>
            <a:ext cx="1800000" cy="1800000"/>
          </a:xfrm>
          <a:prstGeom prst="blockArc">
            <a:avLst>
              <a:gd name="adj1" fmla="val 8206136"/>
              <a:gd name="adj2" fmla="val 0"/>
              <a:gd name="adj3" fmla="val 1048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同心圆 29"/>
          <p:cNvSpPr>
            <a:spLocks noChangeAspect="1"/>
          </p:cNvSpPr>
          <p:nvPr/>
        </p:nvSpPr>
        <p:spPr>
          <a:xfrm>
            <a:off x="6679330" y="3691860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>
            <a:spLocks noChangeAspect="1"/>
          </p:cNvSpPr>
          <p:nvPr/>
        </p:nvSpPr>
        <p:spPr>
          <a:xfrm rot="3002061">
            <a:off x="6679330" y="3691860"/>
            <a:ext cx="1800000" cy="1800000"/>
          </a:xfrm>
          <a:prstGeom prst="blockArc">
            <a:avLst>
              <a:gd name="adj1" fmla="val 12867286"/>
              <a:gd name="adj2" fmla="val 447869"/>
              <a:gd name="adj3" fmla="val 102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39073" y="2044489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>
            <a:off x="1033587" y="2220101"/>
            <a:ext cx="12254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3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zh-CN" altLang="en-US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6"/>
          <p:cNvSpPr txBox="1">
            <a:spLocks noChangeArrowheads="1"/>
          </p:cNvSpPr>
          <p:nvPr/>
        </p:nvSpPr>
        <p:spPr bwMode="auto">
          <a:xfrm>
            <a:off x="1709750" y="2770684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16"/>
          <p:cNvSpPr txBox="1">
            <a:spLocks noChangeArrowheads="1"/>
          </p:cNvSpPr>
          <p:nvPr/>
        </p:nvSpPr>
        <p:spPr bwMode="auto">
          <a:xfrm>
            <a:off x="1709750" y="3172151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flipH="1">
            <a:off x="8412557" y="3707626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TextBox 16"/>
          <p:cNvSpPr txBox="1">
            <a:spLocks noChangeArrowheads="1"/>
          </p:cNvSpPr>
          <p:nvPr/>
        </p:nvSpPr>
        <p:spPr bwMode="auto">
          <a:xfrm>
            <a:off x="10400757" y="4884914"/>
            <a:ext cx="10515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  <a:endParaRPr lang="zh-CN" altLang="en-US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6"/>
          <p:cNvSpPr txBox="1">
            <a:spLocks noChangeArrowheads="1"/>
          </p:cNvSpPr>
          <p:nvPr/>
        </p:nvSpPr>
        <p:spPr bwMode="auto">
          <a:xfrm>
            <a:off x="8944417" y="4050794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6"/>
          <p:cNvSpPr txBox="1">
            <a:spLocks noChangeArrowheads="1"/>
          </p:cNvSpPr>
          <p:nvPr/>
        </p:nvSpPr>
        <p:spPr bwMode="auto">
          <a:xfrm>
            <a:off x="8944417" y="4452261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856" y="2423977"/>
            <a:ext cx="900000" cy="900000"/>
          </a:xfrm>
          <a:prstGeom prst="rect">
            <a:avLst/>
          </a:prstGeom>
        </p:spPr>
      </p:pic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7039330" y="4050794"/>
            <a:ext cx="1080000" cy="1080000"/>
            <a:chOff x="6427116" y="-259262"/>
            <a:chExt cx="6545425" cy="6545425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116" y="-259262"/>
              <a:ext cx="6545425" cy="6545425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8" t="12868" r="30044" b="64514"/>
            <a:stretch/>
          </p:blipFill>
          <p:spPr>
            <a:xfrm>
              <a:off x="8379027" y="596820"/>
              <a:ext cx="2641601" cy="148045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1" t="35701" r="70675" b="35693"/>
            <a:stretch/>
          </p:blipFill>
          <p:spPr>
            <a:xfrm>
              <a:off x="7670054" y="2077277"/>
              <a:ext cx="696685" cy="1872343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72" t="35551" r="20193" b="35843"/>
            <a:stretch/>
          </p:blipFill>
          <p:spPr>
            <a:xfrm>
              <a:off x="11116705" y="2077278"/>
              <a:ext cx="624114" cy="1872343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 flipH="1">
            <a:off x="5551630" y="3610489"/>
            <a:ext cx="648000" cy="468000"/>
            <a:chOff x="5481510" y="1669774"/>
            <a:chExt cx="3485322" cy="2301860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6" name="组合 65"/>
          <p:cNvGrpSpPr/>
          <p:nvPr/>
        </p:nvGrpSpPr>
        <p:grpSpPr>
          <a:xfrm flipV="1">
            <a:off x="5560717" y="3624777"/>
            <a:ext cx="648000" cy="468000"/>
            <a:chOff x="5481510" y="1669774"/>
            <a:chExt cx="3485322" cy="2301860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442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43138 0.20417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63" y="10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40273 -0.22801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-114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30" grpId="0" animBg="1"/>
      <p:bldP spid="31" grpId="0" animBg="1"/>
      <p:bldP spid="38" grpId="0" animBg="1"/>
      <p:bldP spid="42" grpId="0"/>
      <p:bldP spid="43" grpId="0"/>
      <p:bldP spid="44" grpId="0"/>
      <p:bldP spid="45" grpId="0" animBg="1"/>
      <p:bldP spid="49" grpId="0"/>
      <p:bldP spid="50" grpId="0"/>
      <p:bldP spid="51" grpId="0"/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 rot="1725212">
            <a:off x="5125125" y="2815859"/>
            <a:ext cx="1890188" cy="1093019"/>
          </a:xfrm>
          <a:prstGeom prst="parallelogram">
            <a:avLst>
              <a:gd name="adj" fmla="val 62423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393914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3520487" y="4928742"/>
            <a:ext cx="117157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>
            <a:spLocks noChangeAspect="1"/>
          </p:cNvSpPr>
          <p:nvPr/>
        </p:nvSpPr>
        <p:spPr>
          <a:xfrm>
            <a:off x="4619427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7517669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7644242" y="4928742"/>
            <a:ext cx="117157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>
            <a:spLocks noChangeAspect="1"/>
          </p:cNvSpPr>
          <p:nvPr/>
        </p:nvSpPr>
        <p:spPr>
          <a:xfrm>
            <a:off x="8743182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5400000">
            <a:off x="5980219" y="2883463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5706490" y="2600058"/>
            <a:ext cx="727456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>
            <a:spLocks noChangeAspect="1"/>
          </p:cNvSpPr>
          <p:nvPr/>
        </p:nvSpPr>
        <p:spPr>
          <a:xfrm rot="5400000">
            <a:off x="5980219" y="2121785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430404" y="4257467"/>
            <a:ext cx="305351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16"/>
          <p:cNvSpPr txBox="1">
            <a:spLocks noChangeArrowheads="1"/>
          </p:cNvSpPr>
          <p:nvPr/>
        </p:nvSpPr>
        <p:spPr bwMode="auto">
          <a:xfrm>
            <a:off x="8923182" y="4257468"/>
            <a:ext cx="310682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16"/>
          <p:cNvSpPr txBox="1">
            <a:spLocks noChangeArrowheads="1"/>
          </p:cNvSpPr>
          <p:nvPr/>
        </p:nvSpPr>
        <p:spPr bwMode="auto">
          <a:xfrm>
            <a:off x="4480521" y="967147"/>
            <a:ext cx="316939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              点击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              点击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63" name="矩形 62"/>
          <p:cNvSpPr>
            <a:spLocks noChangeAspect="1"/>
          </p:cNvSpPr>
          <p:nvPr/>
        </p:nvSpPr>
        <p:spPr>
          <a:xfrm>
            <a:off x="5448889" y="-1207539"/>
            <a:ext cx="1232660" cy="12326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  <a:scene3d>
            <a:camera prst="isometricTopUp"/>
            <a:lightRig rig="threePt" dir="t"/>
          </a:scene3d>
          <a:sp3d extrusionH="1079500" contourW="12700">
            <a:bevelT w="0" h="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 rot="1744606" flipH="1">
            <a:off x="4095696" y="4210487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 rot="19855394">
            <a:off x="6060555" y="4211158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00052 0.6370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185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 animBg="1"/>
      <p:bldP spid="42" grpId="0" animBg="1"/>
      <p:bldP spid="43" grpId="0" animBg="1"/>
      <p:bldP spid="45" grpId="0" animBg="1"/>
      <p:bldP spid="46" grpId="0" animBg="1"/>
      <p:bldP spid="48" grpId="0" animBg="1"/>
      <p:bldP spid="59" grpId="0"/>
      <p:bldP spid="60" grpId="0"/>
      <p:bldP spid="61" grpId="0"/>
      <p:bldP spid="62" grpId="0"/>
      <p:bldP spid="63" grpId="0" animBg="1"/>
      <p:bldP spid="63" grpId="1" animBg="1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55" b="98061" l="2667" r="96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90" y="3441469"/>
            <a:ext cx="2801303" cy="2876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2324" y="1068774"/>
            <a:ext cx="6750566" cy="150810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听了这些话，我内心是排斥的。。。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但还是决定去</a:t>
            </a:r>
            <a:r>
              <a:rPr lang="zh-CN" altLang="en-US" sz="6000" b="1" dirty="0" smtClean="0">
                <a:solidFill>
                  <a:srgbClr val="FF0000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了解</a:t>
            </a:r>
            <a:endParaRPr lang="en-US" sz="6000" b="1" dirty="0">
              <a:solidFill>
                <a:srgbClr val="FF0000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    </a:t>
            </a: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Meiryo" panose="020B0604030504040204" pitchFamily="34" charset="-128"/>
                <a:hlinkClick r:id="rId3"/>
              </a:rPr>
              <a:t> </a:t>
            </a:r>
            <a:r>
              <a:rPr lang="en-US" altLang="zh-CN" sz="2800" dirty="0" smtClean="0">
                <a:solidFill>
                  <a:srgbClr val="CEEA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Meiryo" panose="020B0604030504040204" pitchFamily="34" charset="-128"/>
              </a:rPr>
              <a:t> 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93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0124" y="1434534"/>
            <a:ext cx="4418582" cy="64633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是假的泛型”</a:t>
            </a:r>
            <a:endParaRPr lang="en-US" altLang="zh-CN" sz="36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1280" y="3576296"/>
            <a:ext cx="5681363" cy="138499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“假泛型”到底是多假？</a:t>
            </a:r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里面有哪些坑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C#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程序员，怎么去避免被坑？</a:t>
            </a:r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3"/>
          <p:cNvSpPr>
            <a:spLocks noGrp="1" noChangeAspect="1" noChangeArrowheads="1"/>
          </p:cNvSpPr>
          <p:nvPr/>
        </p:nvSpPr>
        <p:spPr bwMode="auto">
          <a:xfrm>
            <a:off x="8762643" y="2643448"/>
            <a:ext cx="3108507" cy="3571658"/>
          </a:xfrm>
          <a:prstGeom prst="rect">
            <a:avLst/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3" b="92188" l="12240" r="90234"/>
                      </a14:imgEffect>
                    </a14:imgLayer>
                  </a14:imgProps>
                </a:ext>
              </a:extLst>
            </a:blip>
            <a:srcRect/>
            <a:stretch>
              <a:fillRect l="-5966" t="-3978" r="-3686" b="-5398"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04116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2044927" y="4312218"/>
            <a:ext cx="24273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为什么说是假泛型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4115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1548067" y="2500546"/>
            <a:ext cx="33587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en-US" altLang="zh-CN" sz="4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.1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45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2579422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3192989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7182989" y="1472887"/>
            <a:ext cx="4190058" cy="433965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为什么说是假泛型？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：只在编译阶段有效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不会进入运行阶段。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所谓类型擦除。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把类型擦除成什么？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0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04116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1612677" y="4312218"/>
            <a:ext cx="310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如何使用好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泛型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4115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1548067" y="2500546"/>
            <a:ext cx="33587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.2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45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2579422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3192989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7206794" y="1700216"/>
            <a:ext cx="4389120" cy="36625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注意装箱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拆箱</a:t>
            </a:r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4"/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：考虑性能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发挥</a:t>
            </a:r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泛型的作用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：编译检查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代码复用（通配符）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7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327365" y="585265"/>
            <a:ext cx="5074660" cy="598535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95250" y="2026354"/>
            <a:ext cx="299792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10321" y="2277133"/>
            <a:ext cx="2339941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LINQ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Func,Action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异步编程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扩展方法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Var,async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await,struct</a:t>
            </a:r>
            <a:r>
              <a:rPr lang="mr-IN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Enum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值类型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一般不开源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62681" y="581261"/>
            <a:ext cx="5058051" cy="598935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7052719" y="2009288"/>
            <a:ext cx="419904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8369861" y="2277133"/>
            <a:ext cx="3112390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StreamAPI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Function,Consumer,Runnable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Future,Callback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Lombok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不支持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Enum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引用类型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10" y="973926"/>
            <a:ext cx="648000" cy="71045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2182190" y="973926"/>
            <a:ext cx="640800" cy="640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latin typeface="Al Tarikh" charset="-78"/>
                <a:ea typeface="Al Tarikh" charset="-78"/>
                <a:cs typeface="Al Tarikh" charset="-78"/>
              </a:rPr>
              <a:t>C</a:t>
            </a:r>
            <a:r>
              <a:rPr lang="en-US" altLang="zh-CN" sz="1200" b="1" dirty="0" smtClean="0">
                <a:latin typeface="Al Tarikh" charset="-78"/>
                <a:ea typeface="Al Tarikh" charset="-78"/>
                <a:cs typeface="Al Tarikh" charset="-78"/>
              </a:rPr>
              <a:t>#</a:t>
            </a:r>
            <a:endParaRPr lang="en-US" sz="1200" b="1" dirty="0">
              <a:latin typeface="Al Tarikh" charset="-78"/>
              <a:ea typeface="Al Tarikh" charset="-78"/>
              <a:cs typeface="Al Tarikh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34" y="116572"/>
            <a:ext cx="1818508" cy="24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2305 -0.4099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2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05 -0.03842 L -0.43984 0.37593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207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35" grpId="0" animBg="1"/>
      <p:bldP spid="37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930119" y="1398958"/>
            <a:ext cx="2213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并发编程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942500" y="200243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2117014" y="293145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207014" y="2542153"/>
            <a:ext cx="7423604" cy="431801"/>
            <a:chOff x="2600098" y="2679700"/>
            <a:chExt cx="7423604" cy="43180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035300" y="2679700"/>
              <a:ext cx="6553200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2600098" y="2679701"/>
              <a:ext cx="435202" cy="4318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588500" y="2679701"/>
              <a:ext cx="435202" cy="4318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4813916" y="254215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265016" y="254215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031400" y="210513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spect="1"/>
          </p:cNvSpPr>
          <p:nvPr/>
        </p:nvSpPr>
        <p:spPr>
          <a:xfrm>
            <a:off x="4723916" y="2932036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7175016" y="2991873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9561516" y="297395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13564" y="3271621"/>
            <a:ext cx="1394905" cy="1394650"/>
            <a:chOff x="1413564" y="3271621"/>
            <a:chExt cx="1394905" cy="1394650"/>
          </a:xfrm>
        </p:grpSpPr>
        <p:sp>
          <p:nvSpPr>
            <p:cNvPr id="45" name="弧形 44"/>
            <p:cNvSpPr>
              <a:spLocks noChangeAspect="1"/>
            </p:cNvSpPr>
            <p:nvPr/>
          </p:nvSpPr>
          <p:spPr>
            <a:xfrm>
              <a:off x="1425558" y="3271621"/>
              <a:ext cx="1382911" cy="1382911"/>
            </a:xfrm>
            <a:prstGeom prst="arc">
              <a:avLst>
                <a:gd name="adj1" fmla="val 9426457"/>
                <a:gd name="adj2" fmla="val 3484146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>
              <a:spLocks noChangeAspect="1"/>
            </p:cNvSpPr>
            <p:nvPr/>
          </p:nvSpPr>
          <p:spPr>
            <a:xfrm>
              <a:off x="1413564" y="3283360"/>
              <a:ext cx="1382911" cy="1382911"/>
            </a:xfrm>
            <a:prstGeom prst="arc">
              <a:avLst>
                <a:gd name="adj1" fmla="val 4638672"/>
                <a:gd name="adj2" fmla="val 8548402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56241" y="3525629"/>
            <a:ext cx="886021" cy="910530"/>
            <a:chOff x="1656241" y="3525629"/>
            <a:chExt cx="886021" cy="910530"/>
          </a:xfrm>
        </p:grpSpPr>
        <p:sp>
          <p:nvSpPr>
            <p:cNvPr id="39" name="弧形 38"/>
            <p:cNvSpPr>
              <a:spLocks noChangeAspect="1"/>
            </p:cNvSpPr>
            <p:nvPr/>
          </p:nvSpPr>
          <p:spPr>
            <a:xfrm rot="994705">
              <a:off x="1757462" y="3651359"/>
              <a:ext cx="784800" cy="784800"/>
            </a:xfrm>
            <a:prstGeom prst="arc">
              <a:avLst>
                <a:gd name="adj1" fmla="val 21459844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/>
            <p:cNvSpPr>
              <a:spLocks noChangeAspect="1"/>
            </p:cNvSpPr>
            <p:nvPr/>
          </p:nvSpPr>
          <p:spPr>
            <a:xfrm rot="1516979">
              <a:off x="1656241" y="3525629"/>
              <a:ext cx="783253" cy="783253"/>
            </a:xfrm>
            <a:prstGeom prst="arc">
              <a:avLst>
                <a:gd name="adj1" fmla="val 8782317"/>
                <a:gd name="adj2" fmla="val 16135012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53336" y="3723132"/>
            <a:ext cx="503366" cy="503366"/>
            <a:chOff x="1853336" y="3723132"/>
            <a:chExt cx="503366" cy="503366"/>
          </a:xfrm>
        </p:grpSpPr>
        <p:sp>
          <p:nvSpPr>
            <p:cNvPr id="47" name="椭圆 46"/>
            <p:cNvSpPr/>
            <p:nvPr/>
          </p:nvSpPr>
          <p:spPr>
            <a:xfrm>
              <a:off x="1853336" y="3723132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16"/>
            <p:cNvSpPr txBox="1">
              <a:spLocks noChangeArrowheads="1"/>
            </p:cNvSpPr>
            <p:nvPr/>
          </p:nvSpPr>
          <p:spPr bwMode="auto">
            <a:xfrm>
              <a:off x="1948538" y="3774760"/>
              <a:ext cx="4081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22461" y="3271567"/>
            <a:ext cx="1394905" cy="1394650"/>
            <a:chOff x="4122461" y="3271567"/>
            <a:chExt cx="1394905" cy="1394650"/>
          </a:xfrm>
        </p:grpSpPr>
        <p:sp>
          <p:nvSpPr>
            <p:cNvPr id="53" name="弧形 52"/>
            <p:cNvSpPr>
              <a:spLocks noChangeAspect="1"/>
            </p:cNvSpPr>
            <p:nvPr/>
          </p:nvSpPr>
          <p:spPr>
            <a:xfrm>
              <a:off x="4134455" y="3271567"/>
              <a:ext cx="1382911" cy="1382911"/>
            </a:xfrm>
            <a:prstGeom prst="arc">
              <a:avLst>
                <a:gd name="adj1" fmla="val 9426457"/>
                <a:gd name="adj2" fmla="val 16701161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/>
            <p:cNvSpPr>
              <a:spLocks noChangeAspect="1"/>
            </p:cNvSpPr>
            <p:nvPr/>
          </p:nvSpPr>
          <p:spPr>
            <a:xfrm>
              <a:off x="4122461" y="3283306"/>
              <a:ext cx="1382911" cy="1382911"/>
            </a:xfrm>
            <a:prstGeom prst="arc">
              <a:avLst>
                <a:gd name="adj1" fmla="val 17548902"/>
                <a:gd name="adj2" fmla="val 7654801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08002" y="3496999"/>
            <a:ext cx="786005" cy="981970"/>
            <a:chOff x="4408002" y="3496999"/>
            <a:chExt cx="786005" cy="981970"/>
          </a:xfrm>
        </p:grpSpPr>
        <p:sp>
          <p:nvSpPr>
            <p:cNvPr id="52" name="弧形 51"/>
            <p:cNvSpPr>
              <a:spLocks noChangeAspect="1"/>
            </p:cNvSpPr>
            <p:nvPr/>
          </p:nvSpPr>
          <p:spPr>
            <a:xfrm rot="4208376">
              <a:off x="4409207" y="3694169"/>
              <a:ext cx="784800" cy="784800"/>
            </a:xfrm>
            <a:prstGeom prst="arc">
              <a:avLst>
                <a:gd name="adj1" fmla="val 21459844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/>
            <p:cNvSpPr>
              <a:spLocks noChangeAspect="1"/>
            </p:cNvSpPr>
            <p:nvPr/>
          </p:nvSpPr>
          <p:spPr>
            <a:xfrm rot="3502640">
              <a:off x="4408002" y="3496999"/>
              <a:ext cx="783253" cy="783253"/>
            </a:xfrm>
            <a:prstGeom prst="arc">
              <a:avLst>
                <a:gd name="adj1" fmla="val 8782317"/>
                <a:gd name="adj2" fmla="val 16135012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2233" y="3723078"/>
            <a:ext cx="616984" cy="503366"/>
            <a:chOff x="4562233" y="3723078"/>
            <a:chExt cx="616984" cy="503366"/>
          </a:xfrm>
        </p:grpSpPr>
        <p:sp>
          <p:nvSpPr>
            <p:cNvPr id="55" name="椭圆 54"/>
            <p:cNvSpPr/>
            <p:nvPr/>
          </p:nvSpPr>
          <p:spPr>
            <a:xfrm>
              <a:off x="4562233" y="3723078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6"/>
            <p:cNvSpPr txBox="1">
              <a:spLocks noChangeArrowheads="1"/>
            </p:cNvSpPr>
            <p:nvPr/>
          </p:nvSpPr>
          <p:spPr bwMode="auto">
            <a:xfrm>
              <a:off x="4657435" y="3774706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59151" y="3271567"/>
            <a:ext cx="1394905" cy="1394650"/>
            <a:chOff x="6559151" y="3271567"/>
            <a:chExt cx="1394905" cy="1394650"/>
          </a:xfrm>
        </p:grpSpPr>
        <p:sp>
          <p:nvSpPr>
            <p:cNvPr id="59" name="弧形 58"/>
            <p:cNvSpPr>
              <a:spLocks noChangeAspect="1"/>
            </p:cNvSpPr>
            <p:nvPr/>
          </p:nvSpPr>
          <p:spPr>
            <a:xfrm>
              <a:off x="6571145" y="3271567"/>
              <a:ext cx="1382911" cy="1382911"/>
            </a:xfrm>
            <a:prstGeom prst="arc">
              <a:avLst>
                <a:gd name="adj1" fmla="val 12752577"/>
                <a:gd name="adj2" fmla="val 21265572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/>
            <p:cNvSpPr>
              <a:spLocks noChangeAspect="1"/>
            </p:cNvSpPr>
            <p:nvPr/>
          </p:nvSpPr>
          <p:spPr>
            <a:xfrm>
              <a:off x="6559151" y="3283306"/>
              <a:ext cx="1382911" cy="1382911"/>
            </a:xfrm>
            <a:prstGeom prst="arc">
              <a:avLst>
                <a:gd name="adj1" fmla="val 608243"/>
                <a:gd name="adj2" fmla="val 11643495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44692" y="3496999"/>
            <a:ext cx="814141" cy="996038"/>
            <a:chOff x="6844692" y="3496999"/>
            <a:chExt cx="814141" cy="996038"/>
          </a:xfrm>
        </p:grpSpPr>
        <p:sp>
          <p:nvSpPr>
            <p:cNvPr id="58" name="弧形 57"/>
            <p:cNvSpPr>
              <a:spLocks noChangeAspect="1"/>
            </p:cNvSpPr>
            <p:nvPr/>
          </p:nvSpPr>
          <p:spPr>
            <a:xfrm rot="5831309">
              <a:off x="6874033" y="3708237"/>
              <a:ext cx="784800" cy="784800"/>
            </a:xfrm>
            <a:prstGeom prst="arc">
              <a:avLst>
                <a:gd name="adj1" fmla="val 17901263"/>
                <a:gd name="adj2" fmla="val 2227793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>
              <a:spLocks noChangeAspect="1"/>
            </p:cNvSpPr>
            <p:nvPr/>
          </p:nvSpPr>
          <p:spPr>
            <a:xfrm rot="3502640">
              <a:off x="6844692" y="3496999"/>
              <a:ext cx="783253" cy="783253"/>
            </a:xfrm>
            <a:prstGeom prst="arc">
              <a:avLst>
                <a:gd name="adj1" fmla="val 8782317"/>
                <a:gd name="adj2" fmla="val 1455986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98923" y="3723078"/>
            <a:ext cx="616984" cy="503366"/>
            <a:chOff x="6998923" y="3723078"/>
            <a:chExt cx="616984" cy="503366"/>
          </a:xfrm>
        </p:grpSpPr>
        <p:sp>
          <p:nvSpPr>
            <p:cNvPr id="61" name="椭圆 60"/>
            <p:cNvSpPr/>
            <p:nvPr/>
          </p:nvSpPr>
          <p:spPr>
            <a:xfrm>
              <a:off x="6998923" y="3723078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TextBox 16"/>
            <p:cNvSpPr txBox="1">
              <a:spLocks noChangeArrowheads="1"/>
            </p:cNvSpPr>
            <p:nvPr/>
          </p:nvSpPr>
          <p:spPr bwMode="auto">
            <a:xfrm>
              <a:off x="7094125" y="3774706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95644" y="3286172"/>
            <a:ext cx="1394905" cy="1394650"/>
            <a:chOff x="9095644" y="3286172"/>
            <a:chExt cx="1394905" cy="1394650"/>
          </a:xfrm>
        </p:grpSpPr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9107638" y="3286172"/>
              <a:ext cx="1382911" cy="1382911"/>
            </a:xfrm>
            <a:prstGeom prst="arc">
              <a:avLst>
                <a:gd name="adj1" fmla="val 16371837"/>
                <a:gd name="adj2" fmla="val 8386983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/>
            <p:cNvSpPr>
              <a:spLocks noChangeAspect="1"/>
            </p:cNvSpPr>
            <p:nvPr/>
          </p:nvSpPr>
          <p:spPr>
            <a:xfrm>
              <a:off x="9095644" y="3297911"/>
              <a:ext cx="1382911" cy="1382911"/>
            </a:xfrm>
            <a:prstGeom prst="arc">
              <a:avLst>
                <a:gd name="adj1" fmla="val 9050479"/>
                <a:gd name="adj2" fmla="val 15035785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35416" y="3737683"/>
            <a:ext cx="616984" cy="503366"/>
            <a:chOff x="9535416" y="3737683"/>
            <a:chExt cx="616984" cy="503366"/>
          </a:xfrm>
        </p:grpSpPr>
        <p:sp>
          <p:nvSpPr>
            <p:cNvPr id="67" name="椭圆 66"/>
            <p:cNvSpPr/>
            <p:nvPr/>
          </p:nvSpPr>
          <p:spPr>
            <a:xfrm>
              <a:off x="9535416" y="3737683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16"/>
            <p:cNvSpPr txBox="1">
              <a:spLocks noChangeArrowheads="1"/>
            </p:cNvSpPr>
            <p:nvPr/>
          </p:nvSpPr>
          <p:spPr bwMode="auto">
            <a:xfrm>
              <a:off x="9630618" y="3789311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TextBox 16"/>
          <p:cNvSpPr txBox="1">
            <a:spLocks noChangeArrowheads="1"/>
          </p:cNvSpPr>
          <p:nvPr/>
        </p:nvSpPr>
        <p:spPr bwMode="auto">
          <a:xfrm>
            <a:off x="1350824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线程同步基础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16"/>
          <p:cNvSpPr txBox="1">
            <a:spLocks noChangeArrowheads="1"/>
          </p:cNvSpPr>
          <p:nvPr/>
        </p:nvSpPr>
        <p:spPr bwMode="auto">
          <a:xfrm>
            <a:off x="3957726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并发包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16"/>
          <p:cNvSpPr txBox="1">
            <a:spLocks noChangeArrowheads="1"/>
          </p:cNvSpPr>
          <p:nvPr/>
        </p:nvSpPr>
        <p:spPr bwMode="auto">
          <a:xfrm>
            <a:off x="6412446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NIO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AIO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6"/>
          <p:cNvSpPr txBox="1">
            <a:spLocks noChangeArrowheads="1"/>
          </p:cNvSpPr>
          <p:nvPr/>
        </p:nvSpPr>
        <p:spPr bwMode="auto">
          <a:xfrm>
            <a:off x="8605439" y="4922820"/>
            <a:ext cx="2749753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Dump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分析及并发调试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339526" y="3525892"/>
            <a:ext cx="882064" cy="939106"/>
            <a:chOff x="9339526" y="3525892"/>
            <a:chExt cx="882064" cy="939106"/>
          </a:xfrm>
        </p:grpSpPr>
        <p:sp>
          <p:nvSpPr>
            <p:cNvPr id="64" name="弧形 63"/>
            <p:cNvSpPr>
              <a:spLocks noChangeAspect="1"/>
            </p:cNvSpPr>
            <p:nvPr/>
          </p:nvSpPr>
          <p:spPr>
            <a:xfrm rot="7224135">
              <a:off x="9339526" y="3680198"/>
              <a:ext cx="784800" cy="784800"/>
            </a:xfrm>
            <a:prstGeom prst="arc">
              <a:avLst>
                <a:gd name="adj1" fmla="val 18145030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弧形 67"/>
            <p:cNvSpPr>
              <a:spLocks noChangeAspect="1"/>
            </p:cNvSpPr>
            <p:nvPr/>
          </p:nvSpPr>
          <p:spPr>
            <a:xfrm rot="5611229">
              <a:off x="9438337" y="3525892"/>
              <a:ext cx="783253" cy="783253"/>
            </a:xfrm>
            <a:prstGeom prst="arc">
              <a:avLst>
                <a:gd name="adj1" fmla="val 8782317"/>
                <a:gd name="adj2" fmla="val 15490306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36" grpId="0" animBg="1"/>
      <p:bldP spid="37" grpId="0" animBg="1"/>
      <p:bldP spid="38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4068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5063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823967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操作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60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85356" y="3577814"/>
            <a:ext cx="163268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Runnable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Waiting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Blocked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Terminated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3998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925204" y="3542229"/>
            <a:ext cx="166465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Interrupt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Wait,Notify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Suspend,Resume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Sleep,Join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Synchronized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9823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653736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6809816" y="3577814"/>
            <a:ext cx="166781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Notify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后的状态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Interrupt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两种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3544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923474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9465703" y="3577814"/>
            <a:ext cx="165666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守护线程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Yield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线程优先级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16"/>
          <p:cNvSpPr txBox="1">
            <a:spLocks noChangeArrowheads="1"/>
          </p:cNvSpPr>
          <p:nvPr/>
        </p:nvSpPr>
        <p:spPr bwMode="auto">
          <a:xfrm>
            <a:off x="114260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线程状态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653736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状态切换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903806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其它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065" y="2832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6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1576 -0.272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136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41237 0.29144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5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1" grpId="0"/>
      <p:bldP spid="14" grpId="0"/>
      <p:bldP spid="17" grpId="0"/>
      <p:bldP spid="24" grpId="0" animBg="1"/>
      <p:bldP spid="34" grpId="0"/>
      <p:bldP spid="35" grpId="0" animBg="1"/>
      <p:bldP spid="37" grpId="0"/>
      <p:bldP spid="56" grpId="0"/>
      <p:bldP spid="57" grpId="0"/>
      <p:bldP spid="59" grpId="0"/>
      <p:bldP spid="38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2066</TotalTime>
  <Words>603</Words>
  <Application>Microsoft Macintosh PowerPoint</Application>
  <PresentationFormat>Widescreen</PresentationFormat>
  <Paragraphs>232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Al Tarikh</vt:lpstr>
      <vt:lpstr>Calibri</vt:lpstr>
      <vt:lpstr>Mangal</vt:lpstr>
      <vt:lpstr>Meiryo</vt:lpstr>
      <vt:lpstr>Microsoft YaHei</vt:lpstr>
      <vt:lpstr>Trebuchet MS</vt:lpstr>
      <vt:lpstr>Wingdings 3</vt:lpstr>
      <vt:lpstr>华文新魏</vt:lpstr>
      <vt:lpstr>宋体</vt:lpstr>
      <vt:lpstr>幼圆</vt:lpstr>
      <vt:lpstr>微软雅黑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qianfang</dc:creator>
  <cp:lastModifiedBy>袁良运</cp:lastModifiedBy>
  <cp:revision>208</cp:revision>
  <dcterms:created xsi:type="dcterms:W3CDTF">2014-12-03T02:29:07Z</dcterms:created>
  <dcterms:modified xsi:type="dcterms:W3CDTF">2017-09-06T00:59:01Z</dcterms:modified>
</cp:coreProperties>
</file>